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9" r:id="rId3"/>
    <p:sldId id="257" r:id="rId4"/>
    <p:sldId id="260" r:id="rId5"/>
    <p:sldId id="261" r:id="rId6"/>
    <p:sldId id="262" r:id="rId7"/>
    <p:sldId id="265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8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3028"/>
  </p:normalViewPr>
  <p:slideViewPr>
    <p:cSldViewPr snapToGrid="0" snapToObjects="1">
      <p:cViewPr>
        <p:scale>
          <a:sx n="76" d="100"/>
          <a:sy n="76" d="100"/>
        </p:scale>
        <p:origin x="196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tif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4488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FF11A-091E-1C47-BA55-AAAA2DA86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BDB55-EE05-054B-A7F4-CFDB682FBE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FDE48C-003D-5A4D-88EC-7738F8BAD4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0F9F8-B964-F844-8CDE-5D395543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56488-88BE-DE42-80C5-84720DCEE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9AF506-8BA6-EE46-AE37-2EC155EDE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63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D7899-6D60-AB45-AAF4-C2076DE7E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573A34-3D0F-1849-B829-129A1118A7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6F473-1727-5F47-B4F9-F1F2E2500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AB616-E74A-524B-B32C-CC56C5328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4CA86-7AB2-6540-8744-EA7AB2C87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0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DD603F-52BE-D342-AA84-07A6DC3380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48103C-9738-6E44-A82C-8AC47EF446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F9FAD-825F-1E43-85AB-E0E65AC1F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7FD65-F794-BE40-BF3E-4E03C4A2D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A7C8C-5450-474B-9C76-18402AB69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480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32CE6-D337-0944-B296-5AAFB81AA7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7246A-EBD6-664D-A7D6-731291554B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86736-04AA-B949-9411-0BD674298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EC34F-DC31-DC40-90FC-3F467D9AC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FCBD4-5A2E-BC4F-B084-CA08402EC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6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41690-FC96-0946-A0C2-7A3FDBCCE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A2EDCA-7021-D047-9D15-512FAB0B2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683B3-B2FC-3242-8345-A64359983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9C955-68FA-7540-B341-8E572E5C4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D9C47C-E4E3-EB47-A93C-530A47637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220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D8F24-A942-874B-955E-62DF617F1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D06FF-B0CC-0B41-9020-D14C9E6BA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11BF9-265A-5D41-BF67-0A71E694B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FA109-8871-7043-8BD9-918FDD8B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B1AA7-CBA5-824B-8D9D-AAD14474D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016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3ECA6-6362-3141-8978-5E6899694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C84D5-DDCF-8947-BE75-306009E8FA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F2FAA-C4DB-E743-8518-B75EFE808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1367BC-6B6B-064D-921B-A45376C0F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B15A57-AF0E-EB43-B1E5-C0BCC2C58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6A26A-9114-B54D-982F-7DB8C95BA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83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ADB8F-4893-CD4D-B3A7-96AAFCA8A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AF16E-4D58-8B42-B2ED-58DABB67C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8F2669-965E-5442-B821-ADD5E699CE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7C713D-09DF-9948-A83F-3DF5A77C49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2025E9-F63E-BE43-B70C-BB2943F9D1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1DABFB-6E58-794D-88B1-38F1A2F21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3D8F95-2CFF-E949-8E7F-29C770517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B19CAE-F1B8-094A-9FBA-58A14101F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69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FC08D-84EE-5D4A-BD60-35009E7C5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C77AF6-8B8D-2149-BACB-60BA6C4CA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14C415-8E72-214B-9CFF-A3FB97B2C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F0102A-B5CD-8A4B-84EE-2BF12B775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00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D887A4-1D40-1845-9D63-0C2C9E00F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B9E495-E8B3-C54B-98A5-5817951CA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1BDD7-C93F-BB43-AB49-20CE6FCCE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236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B8D7B-382F-F94E-803C-14317EF3D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C08E01-078B-BA4F-8E14-E781B585A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1CE5C0-413F-DF48-AAA6-D0C7D72F22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921884-1FF5-4A45-BE61-5C195C698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4DE60-1764-3142-8024-B5D00400D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D21D0-C435-A042-AA25-60EFD56BD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13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18431F-BA33-B14D-8F60-D6E2E8D6A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108FD-3BE5-5849-8CFF-8571491F5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1BC4A3-D28F-224A-8F4D-BC602BFD58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B1CBD-E031-F54A-8358-33CF8CCEB2C0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BB494-C75E-7247-B02A-1BF69E5BB7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CDC1-9766-8C48-8771-718F6B204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35CE8-F85D-0F46-9950-9D11AE23CE63}" type="slidenum">
              <a:rPr lang="en-US" smtClean="0"/>
              <a:t>‹Nº›</a:t>
            </a:fld>
            <a:endParaRPr lang="en-US"/>
          </a:p>
        </p:txBody>
      </p:sp>
      <p:pic>
        <p:nvPicPr>
          <p:cNvPr id="10" name="Picture 9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DAAE3420-4473-C74A-9F9D-87938F7D33F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18" y="0"/>
            <a:ext cx="12173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14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014FA62E-5792-0C4B-A72D-FA47299BDAC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018" y="0"/>
            <a:ext cx="12173964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8D7849-5386-BA4B-AFD9-1F3329552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1ACE4A-BF96-CF4F-B2D7-23572F7B11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460B8-9549-0E45-8FAF-1129D4B5FD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AB1AE-5132-B04B-BE7A-D39E306BDBBF}" type="datetimeFigureOut">
              <a:rPr lang="en-US" smtClean="0"/>
              <a:t>4/22/21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CF42B-8518-4145-893B-4FD1F31803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A91D7-6D0F-664E-BDB1-7D25DF69EE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46445-13A7-4D46-966F-5E41449646F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08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rgbClr val="002060"/>
            </a:solidFill>
          </a:ln>
          <a:solidFill>
            <a:srgbClr val="00285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>
            <a:solidFill>
              <a:srgbClr val="002060"/>
            </a:solidFill>
          </a:ln>
          <a:solidFill>
            <a:srgbClr val="00285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>
            <a:solidFill>
              <a:srgbClr val="002060"/>
            </a:solidFill>
          </a:ln>
          <a:solidFill>
            <a:srgbClr val="00285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>
            <a:solidFill>
              <a:srgbClr val="002060"/>
            </a:solidFill>
          </a:ln>
          <a:solidFill>
            <a:srgbClr val="00285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002060"/>
            </a:solidFill>
          </a:ln>
          <a:solidFill>
            <a:srgbClr val="00285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002060"/>
            </a:solidFill>
          </a:ln>
          <a:solidFill>
            <a:srgbClr val="00285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73C51F5-9713-5C42-A286-0CCB3254AA7F}"/>
              </a:ext>
            </a:extLst>
          </p:cNvPr>
          <p:cNvSpPr txBox="1">
            <a:spLocks/>
          </p:cNvSpPr>
          <p:nvPr/>
        </p:nvSpPr>
        <p:spPr>
          <a:xfrm>
            <a:off x="2672080" y="203200"/>
            <a:ext cx="9144000" cy="2672080"/>
          </a:xfrm>
          <a:prstGeom prst="rect">
            <a:avLst/>
          </a:prstGeom>
        </p:spPr>
        <p:txBody>
          <a:bodyPr anchor="b">
            <a:normAutofit fontScale="62500" lnSpcReduction="2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Clinical utility of mechanical echocardiographic dispersion to assess left ventricular function and ischemia or infarction detected by gated 99m-Tc </a:t>
            </a:r>
            <a:r>
              <a:rPr lang="en-US" dirty="0" err="1"/>
              <a:t>Sestamibi</a:t>
            </a:r>
            <a:r>
              <a:rPr lang="en-US" dirty="0"/>
              <a:t>-SPECT</a:t>
            </a:r>
            <a:endParaRPr lang="es-MX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26F4315C-2955-A741-8A1F-884C89E52725}"/>
              </a:ext>
            </a:extLst>
          </p:cNvPr>
          <p:cNvSpPr txBox="1">
            <a:spLocks/>
          </p:cNvSpPr>
          <p:nvPr/>
        </p:nvSpPr>
        <p:spPr>
          <a:xfrm>
            <a:off x="6502400" y="5183998"/>
            <a:ext cx="5313680" cy="1186322"/>
          </a:xfrm>
          <a:prstGeom prst="rect">
            <a:avLst/>
          </a:prstGeom>
        </p:spPr>
        <p:txBody>
          <a:bodyPr/>
          <a:lstStyle>
            <a:lvl1pPr marL="228600" indent="-22860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i="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Nilda </a:t>
            </a:r>
            <a:r>
              <a:rPr lang="en-US" dirty="0" err="1"/>
              <a:t>Espinola-Zavaleta</a:t>
            </a:r>
            <a:endParaRPr lang="en-US" dirty="0"/>
          </a:p>
          <a:p>
            <a:r>
              <a:rPr lang="en-US" sz="2000" dirty="0"/>
              <a:t>MD, PhD, FACC, FASE, FESC </a:t>
            </a:r>
          </a:p>
          <a:p>
            <a:pPr lvl="1"/>
            <a:r>
              <a:rPr lang="da-DK" dirty="0"/>
              <a:t>@NildaGladys60</a:t>
            </a:r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2B9C716-7513-B047-9427-D78E11A17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4652" y="3132668"/>
            <a:ext cx="1700108" cy="17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846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CBB33-DBD5-F44A-9F54-8FB705687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718" y="283779"/>
            <a:ext cx="9144000" cy="2957317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2600" u="sng" dirty="0">
                <a:latin typeface="+mn-lt"/>
              </a:rPr>
              <a:t>Background</a:t>
            </a:r>
            <a:r>
              <a:rPr lang="en-US" sz="2600" dirty="0">
                <a:latin typeface="+mn-lt"/>
              </a:rPr>
              <a:t>: Coronary artery disease is the leading cause of morbidity and mortality worldwide. Left ventricular asynchrony could be useful for detection of ischemia or infarction</a:t>
            </a:r>
            <a:r>
              <a:rPr lang="en-US" altLang="en-US" sz="2600" dirty="0">
                <a:solidFill>
                  <a:srgbClr val="172B54"/>
                </a:solidFill>
                <a:latin typeface="+mn-lt"/>
                <a:cs typeface="Arial" panose="020B0604020202020204" pitchFamily="34" charset="0"/>
              </a:rPr>
              <a:t>.</a:t>
            </a:r>
            <a:br>
              <a:rPr lang="en-US" altLang="en-US" sz="2600" dirty="0">
                <a:solidFill>
                  <a:srgbClr val="172B54"/>
                </a:solidFill>
                <a:latin typeface="+mn-lt"/>
                <a:cs typeface="Arial" panose="020B0604020202020204" pitchFamily="34" charset="0"/>
              </a:rPr>
            </a:br>
            <a:endParaRPr lang="en-US" sz="2600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E190CF-AF7B-2F4A-A68D-F1DA41D567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0282" y="3111383"/>
            <a:ext cx="9485971" cy="2720705"/>
          </a:xfrm>
        </p:spPr>
        <p:txBody>
          <a:bodyPr>
            <a:normAutofit fontScale="92500" lnSpcReduction="20000"/>
          </a:bodyPr>
          <a:lstStyle/>
          <a:p>
            <a:pPr algn="l">
              <a:lnSpc>
                <a:spcPct val="150000"/>
              </a:lnSpc>
            </a:pPr>
            <a:r>
              <a:rPr lang="en-US" sz="2800" u="sng" dirty="0"/>
              <a:t>Aims</a:t>
            </a:r>
            <a:r>
              <a:rPr lang="en-US" sz="2800" dirty="0"/>
              <a:t>: To assess the systolic and diastolic mechanical dispersion (MD) by 3D-ECHO and its correlation with left ventricular ejection fraction (LVEF) and ischemia or infarction by myocardial perfusion study (MPS) gated 99m-Tc </a:t>
            </a:r>
            <a:r>
              <a:rPr lang="en-US" sz="2800" dirty="0" err="1"/>
              <a:t>Sestamibi</a:t>
            </a:r>
            <a:r>
              <a:rPr lang="en-US" sz="2800" dirty="0"/>
              <a:t>-SPECT.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317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CBB33-DBD5-F44A-9F54-8FB7056878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5731" y="914400"/>
            <a:ext cx="10240537" cy="4667534"/>
          </a:xfrm>
        </p:spPr>
        <p:txBody>
          <a:bodyPr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altLang="en-US" sz="2600" u="sng" dirty="0">
                <a:solidFill>
                  <a:srgbClr val="172B5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  <a:r>
              <a:rPr lang="en-US" altLang="en-US" sz="2600" dirty="0">
                <a:solidFill>
                  <a:srgbClr val="172B5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br>
              <a:rPr lang="en-US" altLang="en-US" sz="2600" dirty="0">
                <a:solidFill>
                  <a:srgbClr val="172B54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600" dirty="0"/>
              <a:t>Cross-sectional study of patients with angina. </a:t>
            </a:r>
            <a:br>
              <a:rPr lang="en-US" sz="2600" dirty="0"/>
            </a:br>
            <a:r>
              <a:rPr lang="en-US" sz="2600" dirty="0"/>
              <a:t>Systolic and diastolic MD was calculated by the standard deviation of the time to achieve the minimum volume corrected for the R-R interval. </a:t>
            </a:r>
            <a:br>
              <a:rPr lang="en-US" sz="2600" dirty="0"/>
            </a:br>
            <a:r>
              <a:rPr lang="en-US" sz="2600" dirty="0"/>
              <a:t>Association with LVEF was assessed with Pearson correlation coefficients and linear regression models. </a:t>
            </a:r>
            <a:br>
              <a:rPr lang="en-US" sz="2600" dirty="0"/>
            </a:br>
            <a:r>
              <a:rPr lang="en-US" sz="2600" dirty="0"/>
              <a:t>ROC curves were used to identified ischemia or infarction and compared </a:t>
            </a:r>
            <a:r>
              <a:rPr lang="en-US" sz="2400" dirty="0"/>
              <a:t>MD,</a:t>
            </a:r>
            <a:r>
              <a:rPr lang="en-US" sz="2600" dirty="0"/>
              <a:t> E/A, IVRT, E/e’ and TAPSE. </a:t>
            </a:r>
          </a:p>
        </p:txBody>
      </p:sp>
    </p:spTree>
    <p:extLst>
      <p:ext uri="{BB962C8B-B14F-4D97-AF65-F5344CB8AC3E}">
        <p14:creationId xmlns:p14="http://schemas.microsoft.com/office/powerpoint/2010/main" val="1288179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9D3FDA3E-83C4-5546-B9D2-A4A26D77F187}"/>
              </a:ext>
            </a:extLst>
          </p:cNvPr>
          <p:cNvGrpSpPr/>
          <p:nvPr/>
        </p:nvGrpSpPr>
        <p:grpSpPr>
          <a:xfrm>
            <a:off x="557560" y="735980"/>
            <a:ext cx="10299257" cy="4982865"/>
            <a:chOff x="713677" y="1025912"/>
            <a:chExt cx="10299257" cy="4982865"/>
          </a:xfrm>
        </p:grpSpPr>
        <p:grpSp>
          <p:nvGrpSpPr>
            <p:cNvPr id="4" name="Grupo 3">
              <a:extLst>
                <a:ext uri="{FF2B5EF4-FFF2-40B4-BE49-F238E27FC236}">
                  <a16:creationId xmlns:a16="http://schemas.microsoft.com/office/drawing/2014/main" id="{8DFA5A79-9529-D147-82B2-C81BCAAE08E4}"/>
                </a:ext>
              </a:extLst>
            </p:cNvPr>
            <p:cNvGrpSpPr/>
            <p:nvPr/>
          </p:nvGrpSpPr>
          <p:grpSpPr>
            <a:xfrm>
              <a:off x="5728852" y="1025912"/>
              <a:ext cx="5284082" cy="3537253"/>
              <a:chOff x="2457877" y="751974"/>
              <a:chExt cx="7849919" cy="5633756"/>
            </a:xfrm>
          </p:grpSpPr>
          <p:pic>
            <p:nvPicPr>
              <p:cNvPr id="9" name="Imagen 8">
                <a:extLst>
                  <a:ext uri="{FF2B5EF4-FFF2-40B4-BE49-F238E27FC236}">
                    <a16:creationId xmlns:a16="http://schemas.microsoft.com/office/drawing/2014/main" id="{BF769D1D-EA59-B24E-90AA-0E35D271FA8F}"/>
                  </a:ext>
                </a:extLst>
              </p:cNvPr>
              <p:cNvPicPr/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3758"/>
              <a:stretch/>
            </p:blipFill>
            <p:spPr bwMode="auto">
              <a:xfrm>
                <a:off x="2457877" y="751974"/>
                <a:ext cx="7849919" cy="5633756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pic>
            <p:nvPicPr>
              <p:cNvPr id="10" name="Imagen 9">
                <a:extLst>
                  <a:ext uri="{FF2B5EF4-FFF2-40B4-BE49-F238E27FC236}">
                    <a16:creationId xmlns:a16="http://schemas.microsoft.com/office/drawing/2014/main" id="{E9CF5694-8D1D-3641-BF15-F1B669A1D9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146473" y="763116"/>
                <a:ext cx="2161323" cy="376915"/>
              </a:xfrm>
              <a:prstGeom prst="rect">
                <a:avLst/>
              </a:prstGeom>
              <a:ln>
                <a:solidFill>
                  <a:schemeClr val="accent1"/>
                </a:solidFill>
              </a:ln>
            </p:spPr>
          </p:pic>
        </p:grp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428441C8-2435-6F4E-9078-B8E7D19A9F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000" r="11500"/>
            <a:stretch/>
          </p:blipFill>
          <p:spPr>
            <a:xfrm>
              <a:off x="758468" y="1025912"/>
              <a:ext cx="4970384" cy="3547004"/>
            </a:xfrm>
            <a:prstGeom prst="rect">
              <a:avLst/>
            </a:prstGeom>
          </p:spPr>
        </p:pic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53139DFD-8537-F04A-9E78-CAD0AC81F62F}"/>
                </a:ext>
              </a:extLst>
            </p:cNvPr>
            <p:cNvSpPr txBox="1"/>
            <p:nvPr/>
          </p:nvSpPr>
          <p:spPr>
            <a:xfrm>
              <a:off x="783442" y="1032908"/>
              <a:ext cx="269559" cy="3032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8432AC5F-F32B-AC4F-A2A9-E1C2573C90CE}"/>
                </a:ext>
              </a:extLst>
            </p:cNvPr>
            <p:cNvSpPr txBox="1"/>
            <p:nvPr/>
          </p:nvSpPr>
          <p:spPr>
            <a:xfrm>
              <a:off x="5754321" y="1059411"/>
              <a:ext cx="262758" cy="3032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</a:rPr>
                <a:t>B</a:t>
              </a: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94410AF7-2EDB-9142-A733-38CC0803CB28}"/>
                </a:ext>
              </a:extLst>
            </p:cNvPr>
            <p:cNvSpPr txBox="1"/>
            <p:nvPr/>
          </p:nvSpPr>
          <p:spPr>
            <a:xfrm>
              <a:off x="713677" y="4685338"/>
              <a:ext cx="1029925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MX" sz="1600" dirty="0"/>
                <a:t>A- Three-dimensional transthoracic four chamber view showing normal left ventricular ejection fraction (LVEF) and systolic and  diastolic mechanical dispersion. B-</a:t>
              </a:r>
              <a:r>
                <a:rPr lang="en-US" sz="1600" dirty="0"/>
                <a:t> Gated 99m-Tc </a:t>
              </a:r>
              <a:r>
                <a:rPr lang="en-US" sz="1600" dirty="0" err="1"/>
                <a:t>Sestamibi</a:t>
              </a:r>
              <a:r>
                <a:rPr lang="en-US" sz="1600" dirty="0"/>
                <a:t>-SPECT-</a:t>
              </a:r>
              <a:r>
                <a:rPr lang="es-MX" sz="1600" dirty="0"/>
                <a:t> Severe hypokinesia of the apex and septal wall is observed, and moderate hypokinesia of the anterior wall in its apical and middle third. The LVEF at rest was of 52% with a drop to 47% during stress, which is a marker of high risk for multivessel disease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29716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420A87A5-AC00-C54A-B9C8-93188CA4D3E2}"/>
              </a:ext>
            </a:extLst>
          </p:cNvPr>
          <p:cNvGrpSpPr/>
          <p:nvPr/>
        </p:nvGrpSpPr>
        <p:grpSpPr>
          <a:xfrm>
            <a:off x="814038" y="657922"/>
            <a:ext cx="9854071" cy="4241543"/>
            <a:chOff x="95585" y="770505"/>
            <a:chExt cx="12022184" cy="5372693"/>
          </a:xfrm>
        </p:grpSpPr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4E63B723-5989-3946-BDCC-5D1698128FFB}"/>
                </a:ext>
              </a:extLst>
            </p:cNvPr>
            <p:cNvGrpSpPr/>
            <p:nvPr/>
          </p:nvGrpSpPr>
          <p:grpSpPr>
            <a:xfrm>
              <a:off x="6129229" y="770505"/>
              <a:ext cx="5988540" cy="4448735"/>
              <a:chOff x="4836089" y="1489719"/>
              <a:chExt cx="5988540" cy="4448735"/>
            </a:xfrm>
          </p:grpSpPr>
          <p:pic>
            <p:nvPicPr>
              <p:cNvPr id="11" name="Imagen 10">
                <a:extLst>
                  <a:ext uri="{FF2B5EF4-FFF2-40B4-BE49-F238E27FC236}">
                    <a16:creationId xmlns:a16="http://schemas.microsoft.com/office/drawing/2014/main" id="{4BA0736A-A52D-0A45-80CF-92E8C2289233}"/>
                  </a:ext>
                </a:extLst>
              </p:cNvPr>
              <p:cNvPicPr/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36089" y="1489720"/>
                <a:ext cx="5988540" cy="4448734"/>
              </a:xfrm>
              <a:prstGeom prst="rect">
                <a:avLst/>
              </a:prstGeom>
            </p:spPr>
          </p:pic>
          <p:pic>
            <p:nvPicPr>
              <p:cNvPr id="12" name="Imagen 11">
                <a:extLst>
                  <a:ext uri="{FF2B5EF4-FFF2-40B4-BE49-F238E27FC236}">
                    <a16:creationId xmlns:a16="http://schemas.microsoft.com/office/drawing/2014/main" id="{52AC7126-AF58-BF47-98C2-50682487CE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67752" y="1489719"/>
                <a:ext cx="1633128" cy="327206"/>
              </a:xfrm>
              <a:prstGeom prst="rect">
                <a:avLst/>
              </a:prstGeom>
            </p:spPr>
          </p:pic>
        </p:grpSp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A2BD6E65-C2D3-5443-AE8D-8610881096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2000" r="11500"/>
            <a:stretch/>
          </p:blipFill>
          <p:spPr>
            <a:xfrm>
              <a:off x="95585" y="770507"/>
              <a:ext cx="6033644" cy="4448733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8B963BB3-74C9-E644-81E0-CBD198BEC073}"/>
                </a:ext>
              </a:extLst>
            </p:cNvPr>
            <p:cNvSpPr txBox="1"/>
            <p:nvPr/>
          </p:nvSpPr>
          <p:spPr>
            <a:xfrm>
              <a:off x="164764" y="835218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</a:rPr>
                <a:t>A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1B15A6C3-BBD5-5746-A0F4-0F77380588D3}"/>
                </a:ext>
              </a:extLst>
            </p:cNvPr>
            <p:cNvSpPr txBox="1"/>
            <p:nvPr/>
          </p:nvSpPr>
          <p:spPr>
            <a:xfrm>
              <a:off x="11726944" y="835218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>
                  <a:solidFill>
                    <a:schemeClr val="bg1"/>
                  </a:solidFill>
                </a:rPr>
                <a:t>B</a:t>
              </a:r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DBBB5ED3-8151-054C-B89E-45B8419C6DB8}"/>
                </a:ext>
              </a:extLst>
            </p:cNvPr>
            <p:cNvSpPr txBox="1"/>
            <p:nvPr/>
          </p:nvSpPr>
          <p:spPr>
            <a:xfrm>
              <a:off x="95585" y="5312200"/>
              <a:ext cx="12022184" cy="83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MX" sz="1600" dirty="0"/>
                <a:t>A-Three-dimensional transthoracic four chamber view showing normal left ventricular ejection fraction (LVEF) and systolic and  diastolic mechanical dispersion. B-</a:t>
              </a:r>
              <a:r>
                <a:rPr lang="en-US" sz="1600" dirty="0"/>
                <a:t>Gated 99m-Tc </a:t>
              </a:r>
              <a:r>
                <a:rPr lang="en-US" sz="1600" dirty="0" err="1"/>
                <a:t>Sestamibi</a:t>
              </a:r>
              <a:r>
                <a:rPr lang="en-US" sz="1600" dirty="0"/>
                <a:t>-SPECT</a:t>
              </a:r>
              <a:r>
                <a:rPr lang="es-MX" sz="1600" dirty="0"/>
                <a:t>- Polar map of myocardial perfusion scintigraphy with transmural infarction in the territory of the left anterior descending artery. At rest, the TPD is 29% and the extension 32% and with stress it is 31% and 35%, respectively.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7771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CAB7178-1C9F-C34C-9E44-CCD3D68911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702"/>
          <a:stretch/>
        </p:blipFill>
        <p:spPr>
          <a:xfrm>
            <a:off x="874483" y="218200"/>
            <a:ext cx="10443034" cy="4875211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528185B6-EF09-B24F-8AC1-405DA16E1373}"/>
              </a:ext>
            </a:extLst>
          </p:cNvPr>
          <p:cNvSpPr/>
          <p:nvPr/>
        </p:nvSpPr>
        <p:spPr>
          <a:xfrm>
            <a:off x="1850186" y="5108401"/>
            <a:ext cx="87778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AU" b="1" dirty="0"/>
              <a:t>Figure 1: </a:t>
            </a:r>
            <a:r>
              <a:rPr lang="en-AU" dirty="0"/>
              <a:t>Correlation analysis of systolic (A) and diastolic (B) mechanical dispersion with left ventricular ejection fraction assessed with MPS-SPECT. </a:t>
            </a:r>
          </a:p>
        </p:txBody>
      </p:sp>
    </p:spTree>
    <p:extLst>
      <p:ext uri="{BB962C8B-B14F-4D97-AF65-F5344CB8AC3E}">
        <p14:creationId xmlns:p14="http://schemas.microsoft.com/office/powerpoint/2010/main" val="338952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CAB7178-1C9F-C34C-9E44-CCD3D68911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298"/>
          <a:stretch/>
        </p:blipFill>
        <p:spPr>
          <a:xfrm>
            <a:off x="1219549" y="0"/>
            <a:ext cx="10623028" cy="5100444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528185B6-EF09-B24F-8AC1-405DA16E1373}"/>
              </a:ext>
            </a:extLst>
          </p:cNvPr>
          <p:cNvSpPr/>
          <p:nvPr/>
        </p:nvSpPr>
        <p:spPr>
          <a:xfrm>
            <a:off x="1654613" y="5161479"/>
            <a:ext cx="97529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AU" b="1" dirty="0"/>
              <a:t>Figure 1: </a:t>
            </a:r>
            <a:r>
              <a:rPr lang="en-AU" dirty="0"/>
              <a:t>ROC curve analysis to assess the AUC for different echocardiographic parameters for ischemia or infarction (C) and transmural infarction (D) with MPS-SPECT.</a:t>
            </a:r>
          </a:p>
        </p:txBody>
      </p:sp>
    </p:spTree>
    <p:extLst>
      <p:ext uri="{BB962C8B-B14F-4D97-AF65-F5344CB8AC3E}">
        <p14:creationId xmlns:p14="http://schemas.microsoft.com/office/powerpoint/2010/main" val="223456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D480EDDB-B0E8-CF4B-A459-582BE080AE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73429"/>
            <a:ext cx="9144000" cy="2387600"/>
          </a:xfrm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es-MX" sz="3600" u="sng" dirty="0"/>
              <a:t>Conclusion</a:t>
            </a:r>
            <a:r>
              <a:rPr lang="es-MX" sz="3600" dirty="0"/>
              <a:t>: </a:t>
            </a:r>
            <a:r>
              <a:rPr lang="en-US" sz="3600" dirty="0"/>
              <a:t>Systolic and diastolic MD are useful and simple parameters for the assessment of left ventricular function and ischemia or infarction. </a:t>
            </a:r>
            <a:br>
              <a:rPr lang="es-MX" dirty="0"/>
            </a:b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04597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</TotalTime>
  <Words>412</Words>
  <Application>Microsoft Macintosh PowerPoint</Application>
  <PresentationFormat>Panorámica</PresentationFormat>
  <Paragraphs>16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Custom Design</vt:lpstr>
      <vt:lpstr>Presentación de PowerPoint</vt:lpstr>
      <vt:lpstr>Background: Coronary artery disease is the leading cause of morbidity and mortality worldwide. Left ventricular asynchrony could be useful for detection of ischemia or infarction. </vt:lpstr>
      <vt:lpstr>Methods:  Cross-sectional study of patients with angina.  Systolic and diastolic MD was calculated by the standard deviation of the time to achieve the minimum volume corrected for the R-R interval.  Association with LVEF was assessed with Pearson correlation coefficients and linear regression models.  ROC curves were used to identified ischemia or infarction and compared MD, E/A, IVRT, E/e’ and TAPSE. </vt:lpstr>
      <vt:lpstr>Presentación de PowerPoint</vt:lpstr>
      <vt:lpstr>Presentación de PowerPoint</vt:lpstr>
      <vt:lpstr>Presentación de PowerPoint</vt:lpstr>
      <vt:lpstr>Presentación de PowerPoint</vt:lpstr>
      <vt:lpstr>Conclusion: Systolic and diastolic MD are useful and simple parameters for the assessment of left ventricular function and ischemia or infarction.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Naomi James</dc:creator>
  <cp:lastModifiedBy>NEFTALI EDUARDO ANTONIO VILLA</cp:lastModifiedBy>
  <cp:revision>25</cp:revision>
  <dcterms:created xsi:type="dcterms:W3CDTF">2021-01-20T00:44:10Z</dcterms:created>
  <dcterms:modified xsi:type="dcterms:W3CDTF">2021-04-22T18:03:43Z</dcterms:modified>
</cp:coreProperties>
</file>

<file path=docProps/thumbnail.jpeg>
</file>